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0"/>
  </p:notesMasterIdLst>
  <p:sldIdLst>
    <p:sldId id="256" r:id="rId2"/>
    <p:sldId id="257" r:id="rId3"/>
    <p:sldId id="258" r:id="rId4"/>
    <p:sldId id="259" r:id="rId5"/>
    <p:sldId id="261" r:id="rId6"/>
    <p:sldId id="260"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2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3666" autoAdjust="0"/>
  </p:normalViewPr>
  <p:slideViewPr>
    <p:cSldViewPr snapToGrid="0">
      <p:cViewPr varScale="1">
        <p:scale>
          <a:sx n="100" d="100"/>
          <a:sy n="100" d="100"/>
        </p:scale>
        <p:origin x="9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A4C57-376E-47DD-B285-3BAE7FB6050F}"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4F067-9274-4336-901A-59575D96FFA4}" type="slidenum">
              <a:rPr lang="en-US" smtClean="0"/>
              <a:t>‹#›</a:t>
            </a:fld>
            <a:endParaRPr lang="en-US"/>
          </a:p>
        </p:txBody>
      </p:sp>
    </p:spTree>
    <p:extLst>
      <p:ext uri="{BB962C8B-B14F-4D97-AF65-F5344CB8AC3E}">
        <p14:creationId xmlns:p14="http://schemas.microsoft.com/office/powerpoint/2010/main" val="241530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this is our group HW we had to delegate some group members to work on this while the rest of the group worked on the project to promote concurrency, and to ensure project completion. </a:t>
            </a:r>
          </a:p>
        </p:txBody>
      </p:sp>
      <p:sp>
        <p:nvSpPr>
          <p:cNvPr id="4" name="Slide Number Placeholder 3"/>
          <p:cNvSpPr>
            <a:spLocks noGrp="1"/>
          </p:cNvSpPr>
          <p:nvPr>
            <p:ph type="sldNum" sz="quarter" idx="5"/>
          </p:nvPr>
        </p:nvSpPr>
        <p:spPr/>
        <p:txBody>
          <a:bodyPr/>
          <a:lstStyle/>
          <a:p>
            <a:fld id="{5B74F067-9274-4336-901A-59575D96FFA4}" type="slidenum">
              <a:rPr lang="en-US" smtClean="0"/>
              <a:t>1</a:t>
            </a:fld>
            <a:endParaRPr lang="en-US"/>
          </a:p>
        </p:txBody>
      </p:sp>
    </p:spTree>
    <p:extLst>
      <p:ext uri="{BB962C8B-B14F-4D97-AF65-F5344CB8AC3E}">
        <p14:creationId xmlns:p14="http://schemas.microsoft.com/office/powerpoint/2010/main" val="12140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eMovies</a:t>
            </a:r>
            <a:r>
              <a:rPr lang="en-US" dirty="0"/>
              <a:t> model by default does not include any UDPs so we created 2 and added our own, one called </a:t>
            </a:r>
            <a:r>
              <a:rPr lang="en-US" dirty="0" err="1"/>
              <a:t>udpColumnStartDate</a:t>
            </a:r>
            <a:r>
              <a:rPr lang="en-US" dirty="0"/>
              <a:t>, and the other calling </a:t>
            </a:r>
            <a:r>
              <a:rPr lang="en-US" dirty="0" err="1"/>
              <a:t>udpColumnEndDate</a:t>
            </a:r>
            <a:r>
              <a:rPr lang="en-US" dirty="0"/>
              <a:t>. After creating the </a:t>
            </a:r>
            <a:r>
              <a:rPr lang="en-US" dirty="0" err="1"/>
              <a:t>udp</a:t>
            </a:r>
            <a:r>
              <a:rPr lang="en-US" dirty="0"/>
              <a:t> we applied it to the Validation rule called </a:t>
            </a:r>
            <a:r>
              <a:rPr lang="en-US" dirty="0" err="1"/>
              <a:t>EndDateGTEStartDate</a:t>
            </a:r>
            <a:r>
              <a:rPr lang="en-US" dirty="0"/>
              <a:t>, with </a:t>
            </a:r>
            <a:r>
              <a:rPr lang="en-US" dirty="0" err="1"/>
              <a:t>udpColumnEndDate</a:t>
            </a:r>
            <a:r>
              <a:rPr lang="en-US" dirty="0"/>
              <a:t> being greater than or equal to </a:t>
            </a:r>
            <a:r>
              <a:rPr lang="en-US" dirty="0" err="1"/>
              <a:t>SudpColumnStartDate</a:t>
            </a:r>
            <a:r>
              <a:rPr lang="en-US" dirty="0"/>
              <a:t> ensuring that in our context of </a:t>
            </a:r>
            <a:r>
              <a:rPr lang="en-US" dirty="0" err="1"/>
              <a:t>eMovies</a:t>
            </a:r>
            <a:r>
              <a:rPr lang="en-US" dirty="0"/>
              <a:t>, the </a:t>
            </a:r>
            <a:r>
              <a:rPr lang="en-US" dirty="0" err="1"/>
              <a:t>due_date</a:t>
            </a:r>
            <a:r>
              <a:rPr lang="en-US" dirty="0"/>
              <a:t> will come after the </a:t>
            </a:r>
            <a:r>
              <a:rPr lang="en-US" dirty="0" err="1"/>
              <a:t>rental_date</a:t>
            </a:r>
            <a:r>
              <a:rPr lang="en-US" dirty="0"/>
              <a:t>. </a:t>
            </a:r>
          </a:p>
        </p:txBody>
      </p:sp>
      <p:sp>
        <p:nvSpPr>
          <p:cNvPr id="4" name="Slide Number Placeholder 3"/>
          <p:cNvSpPr>
            <a:spLocks noGrp="1"/>
          </p:cNvSpPr>
          <p:nvPr>
            <p:ph type="sldNum" sz="quarter" idx="5"/>
          </p:nvPr>
        </p:nvSpPr>
        <p:spPr/>
        <p:txBody>
          <a:bodyPr/>
          <a:lstStyle/>
          <a:p>
            <a:fld id="{5B74F067-9274-4336-901A-59575D96FFA4}" type="slidenum">
              <a:rPr lang="en-US" smtClean="0"/>
              <a:t>2</a:t>
            </a:fld>
            <a:endParaRPr lang="en-US"/>
          </a:p>
        </p:txBody>
      </p:sp>
    </p:spTree>
    <p:extLst>
      <p:ext uri="{BB962C8B-B14F-4D97-AF65-F5344CB8AC3E}">
        <p14:creationId xmlns:p14="http://schemas.microsoft.com/office/powerpoint/2010/main" val="3877109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validations to both </a:t>
            </a:r>
            <a:r>
              <a:rPr lang="en-US" dirty="0" err="1"/>
              <a:t>rental_date</a:t>
            </a:r>
            <a:r>
              <a:rPr lang="en-US" dirty="0"/>
              <a:t> column and </a:t>
            </a:r>
            <a:r>
              <a:rPr lang="en-US" dirty="0" err="1"/>
              <a:t>due_date</a:t>
            </a:r>
            <a:r>
              <a:rPr lang="en-US" dirty="0"/>
              <a:t> column under MO_RENT_REC allows us to ensure that </a:t>
            </a:r>
            <a:r>
              <a:rPr lang="en-US" dirty="0" err="1"/>
              <a:t>rental_date</a:t>
            </a:r>
            <a:r>
              <a:rPr lang="en-US" dirty="0"/>
              <a:t> always comes before the </a:t>
            </a:r>
            <a:r>
              <a:rPr lang="en-US" dirty="0" err="1"/>
              <a:t>due_date</a:t>
            </a:r>
            <a:r>
              <a:rPr lang="en-US" dirty="0"/>
              <a:t> and vise versa. </a:t>
            </a:r>
          </a:p>
        </p:txBody>
      </p:sp>
      <p:sp>
        <p:nvSpPr>
          <p:cNvPr id="4" name="Slide Number Placeholder 3"/>
          <p:cNvSpPr>
            <a:spLocks noGrp="1"/>
          </p:cNvSpPr>
          <p:nvPr>
            <p:ph type="sldNum" sz="quarter" idx="5"/>
          </p:nvPr>
        </p:nvSpPr>
        <p:spPr/>
        <p:txBody>
          <a:bodyPr/>
          <a:lstStyle/>
          <a:p>
            <a:fld id="{5B74F067-9274-4336-901A-59575D96FFA4}" type="slidenum">
              <a:rPr lang="en-US" smtClean="0"/>
              <a:t>3</a:t>
            </a:fld>
            <a:endParaRPr lang="en-US"/>
          </a:p>
        </p:txBody>
      </p:sp>
    </p:spTree>
    <p:extLst>
      <p:ext uri="{BB962C8B-B14F-4D97-AF65-F5344CB8AC3E}">
        <p14:creationId xmlns:p14="http://schemas.microsoft.com/office/powerpoint/2010/main" val="330943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74F067-9274-4336-901A-59575D96FFA4}" type="slidenum">
              <a:rPr lang="en-US" smtClean="0"/>
              <a:t>4</a:t>
            </a:fld>
            <a:endParaRPr lang="en-US"/>
          </a:p>
        </p:txBody>
      </p:sp>
    </p:spTree>
    <p:extLst>
      <p:ext uri="{BB962C8B-B14F-4D97-AF65-F5344CB8AC3E}">
        <p14:creationId xmlns:p14="http://schemas.microsoft.com/office/powerpoint/2010/main" val="224838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generated is using the report designer to show the report on Tables and its attributes. This shows that the UDP can be used for every column and can be changed accordingly. </a:t>
            </a:r>
          </a:p>
        </p:txBody>
      </p:sp>
      <p:sp>
        <p:nvSpPr>
          <p:cNvPr id="4" name="Slide Number Placeholder 3"/>
          <p:cNvSpPr>
            <a:spLocks noGrp="1"/>
          </p:cNvSpPr>
          <p:nvPr>
            <p:ph type="sldNum" sz="quarter" idx="5"/>
          </p:nvPr>
        </p:nvSpPr>
        <p:spPr/>
        <p:txBody>
          <a:bodyPr/>
          <a:lstStyle/>
          <a:p>
            <a:fld id="{5B74F067-9274-4336-901A-59575D96FFA4}" type="slidenum">
              <a:rPr lang="en-US" smtClean="0"/>
              <a:t>5</a:t>
            </a:fld>
            <a:endParaRPr lang="en-US"/>
          </a:p>
        </p:txBody>
      </p:sp>
    </p:spTree>
    <p:extLst>
      <p:ext uri="{BB962C8B-B14F-4D97-AF65-F5344CB8AC3E}">
        <p14:creationId xmlns:p14="http://schemas.microsoft.com/office/powerpoint/2010/main" val="318477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report generated is using the report designer to show the report on Default Value and the templates created. Which is used by the </a:t>
            </a:r>
            <a:r>
              <a:rPr lang="en-US" dirty="0" err="1"/>
              <a:t>Movie_Rental_Records</a:t>
            </a:r>
            <a:r>
              <a:rPr lang="en-US" dirty="0"/>
              <a:t> table. </a:t>
            </a:r>
          </a:p>
          <a:p>
            <a:endParaRPr lang="en-US" dirty="0"/>
          </a:p>
        </p:txBody>
      </p:sp>
      <p:sp>
        <p:nvSpPr>
          <p:cNvPr id="4" name="Slide Number Placeholder 3"/>
          <p:cNvSpPr>
            <a:spLocks noGrp="1"/>
          </p:cNvSpPr>
          <p:nvPr>
            <p:ph type="sldNum" sz="quarter" idx="5"/>
          </p:nvPr>
        </p:nvSpPr>
        <p:spPr/>
        <p:txBody>
          <a:bodyPr/>
          <a:lstStyle/>
          <a:p>
            <a:fld id="{5B74F067-9274-4336-901A-59575D96FFA4}" type="slidenum">
              <a:rPr lang="en-US" smtClean="0"/>
              <a:t>6</a:t>
            </a:fld>
            <a:endParaRPr lang="en-US"/>
          </a:p>
        </p:txBody>
      </p:sp>
    </p:spTree>
    <p:extLst>
      <p:ext uri="{BB962C8B-B14F-4D97-AF65-F5344CB8AC3E}">
        <p14:creationId xmlns:p14="http://schemas.microsoft.com/office/powerpoint/2010/main" val="90048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generated is using the report designer to show the report on Validation rule. It shows the validation rule we created for </a:t>
            </a:r>
            <a:r>
              <a:rPr lang="en-US" dirty="0" err="1"/>
              <a:t>Movie_Rental_Records</a:t>
            </a:r>
            <a:r>
              <a:rPr lang="en-US" dirty="0"/>
              <a:t> table for the attributes </a:t>
            </a:r>
            <a:r>
              <a:rPr lang="en-US" dirty="0" err="1"/>
              <a:t>rental_date</a:t>
            </a:r>
            <a:r>
              <a:rPr lang="en-US" dirty="0"/>
              <a:t> and </a:t>
            </a:r>
            <a:r>
              <a:rPr lang="en-US" dirty="0" err="1"/>
              <a:t>due_date</a:t>
            </a:r>
            <a:r>
              <a:rPr lang="en-US" dirty="0"/>
              <a:t> using the custom </a:t>
            </a:r>
            <a:r>
              <a:rPr lang="en-US" dirty="0" err="1"/>
              <a:t>udp</a:t>
            </a:r>
            <a:r>
              <a:rPr lang="en-US" dirty="0"/>
              <a:t> to define start and end date, with </a:t>
            </a:r>
            <a:r>
              <a:rPr lang="en-US" dirty="0" err="1"/>
              <a:t>EndDate</a:t>
            </a:r>
            <a:r>
              <a:rPr lang="en-US" dirty="0"/>
              <a:t> being after the StartDate </a:t>
            </a:r>
            <a:r>
              <a:rPr lang="en-US" dirty="0" err="1"/>
              <a:t>ie</a:t>
            </a:r>
            <a:r>
              <a:rPr lang="en-US" dirty="0"/>
              <a:t> </a:t>
            </a:r>
            <a:r>
              <a:rPr lang="en-US" dirty="0" err="1"/>
              <a:t>EndDate</a:t>
            </a:r>
            <a:r>
              <a:rPr lang="en-US" dirty="0"/>
              <a:t> being the </a:t>
            </a:r>
            <a:r>
              <a:rPr lang="en-US" dirty="0" err="1"/>
              <a:t>due_date</a:t>
            </a:r>
            <a:r>
              <a:rPr lang="en-US" dirty="0"/>
              <a:t> and StartDate being the </a:t>
            </a:r>
            <a:r>
              <a:rPr lang="en-US" dirty="0" err="1"/>
              <a:t>rental_date</a:t>
            </a:r>
            <a:endParaRPr lang="en-US" dirty="0"/>
          </a:p>
        </p:txBody>
      </p:sp>
      <p:sp>
        <p:nvSpPr>
          <p:cNvPr id="4" name="Slide Number Placeholder 3"/>
          <p:cNvSpPr>
            <a:spLocks noGrp="1"/>
          </p:cNvSpPr>
          <p:nvPr>
            <p:ph type="sldNum" sz="quarter" idx="5"/>
          </p:nvPr>
        </p:nvSpPr>
        <p:spPr/>
        <p:txBody>
          <a:bodyPr/>
          <a:lstStyle/>
          <a:p>
            <a:fld id="{5B74F067-9274-4336-901A-59575D96FFA4}" type="slidenum">
              <a:rPr lang="en-US" smtClean="0"/>
              <a:t>7</a:t>
            </a:fld>
            <a:endParaRPr lang="en-US"/>
          </a:p>
        </p:txBody>
      </p:sp>
    </p:spTree>
    <p:extLst>
      <p:ext uri="{BB962C8B-B14F-4D97-AF65-F5344CB8AC3E}">
        <p14:creationId xmlns:p14="http://schemas.microsoft.com/office/powerpoint/2010/main" val="4504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2368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149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11/11/2023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360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46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885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043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038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461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547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0586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762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276697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43" r:id="rId7"/>
    <p:sldLayoutId id="2147483742" r:id="rId8"/>
    <p:sldLayoutId id="2147483741" r:id="rId9"/>
    <p:sldLayoutId id="2147483740" r:id="rId10"/>
    <p:sldLayoutId id="214748373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5DF08A-BC40-4957-45C5-85B7BE510D40}"/>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UDP, Complete compare, and Generating Reports</a:t>
            </a:r>
          </a:p>
        </p:txBody>
      </p:sp>
      <p:sp>
        <p:nvSpPr>
          <p:cNvPr id="3" name="Subtitle 2">
            <a:extLst>
              <a:ext uri="{FF2B5EF4-FFF2-40B4-BE49-F238E27FC236}">
                <a16:creationId xmlns:a16="http://schemas.microsoft.com/office/drawing/2014/main" id="{07FDB200-7772-3AFD-243B-41BD04E1AAA5}"/>
              </a:ext>
            </a:extLst>
          </p:cNvPr>
          <p:cNvSpPr>
            <a:spLocks noGrp="1"/>
          </p:cNvSpPr>
          <p:nvPr>
            <p:ph type="subTitle" idx="1"/>
          </p:nvPr>
        </p:nvSpPr>
        <p:spPr>
          <a:xfrm>
            <a:off x="8109236" y="4739780"/>
            <a:ext cx="3511233" cy="1147054"/>
          </a:xfrm>
        </p:spPr>
        <p:txBody>
          <a:bodyPr anchor="t">
            <a:normAutofit/>
          </a:bodyPr>
          <a:lstStyle/>
          <a:p>
            <a:r>
              <a:rPr lang="en-US" sz="2000" dirty="0"/>
              <a:t>By: Group 3</a:t>
            </a:r>
          </a:p>
        </p:txBody>
      </p:sp>
      <p:pic>
        <p:nvPicPr>
          <p:cNvPr id="4" name="Picture 3" descr="A blue abstract watercolor pattern on a white background">
            <a:extLst>
              <a:ext uri="{FF2B5EF4-FFF2-40B4-BE49-F238E27FC236}">
                <a16:creationId xmlns:a16="http://schemas.microsoft.com/office/drawing/2014/main" id="{96E05A97-9E7C-9D70-058E-9B6A9B8A6698}"/>
              </a:ext>
            </a:extLst>
          </p:cNvPr>
          <p:cNvPicPr>
            <a:picLocks noChangeAspect="1"/>
          </p:cNvPicPr>
          <p:nvPr/>
        </p:nvPicPr>
        <p:blipFill rotWithShape="1">
          <a:blip r:embed="rId5"/>
          <a:srcRect l="9700" r="16934" b="-1"/>
          <a:stretch/>
        </p:blipFill>
        <p:spPr>
          <a:xfrm>
            <a:off x="20" y="10"/>
            <a:ext cx="7537685" cy="6857990"/>
          </a:xfrm>
          <a:prstGeom prst="rect">
            <a:avLst/>
          </a:prstGeom>
        </p:spPr>
      </p:pic>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Recorded Sound">
            <a:hlinkClick r:id="" action="ppaction://media"/>
            <a:extLst>
              <a:ext uri="{FF2B5EF4-FFF2-40B4-BE49-F238E27FC236}">
                <a16:creationId xmlns:a16="http://schemas.microsoft.com/office/drawing/2014/main" id="{D78CA3B5-69DB-0489-92A8-33F4131006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10868" y="5800725"/>
            <a:ext cx="609600" cy="609600"/>
          </a:xfrm>
          <a:prstGeom prst="rect">
            <a:avLst/>
          </a:prstGeom>
        </p:spPr>
      </p:pic>
    </p:spTree>
    <p:extLst>
      <p:ext uri="{BB962C8B-B14F-4D97-AF65-F5344CB8AC3E}">
        <p14:creationId xmlns:p14="http://schemas.microsoft.com/office/powerpoint/2010/main" val="9041793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0EF5-94DC-E06B-E390-64BD96A8F01B}"/>
              </a:ext>
            </a:extLst>
          </p:cNvPr>
          <p:cNvSpPr>
            <a:spLocks noGrp="1"/>
          </p:cNvSpPr>
          <p:nvPr>
            <p:ph type="title"/>
          </p:nvPr>
        </p:nvSpPr>
        <p:spPr/>
        <p:txBody>
          <a:bodyPr/>
          <a:lstStyle/>
          <a:p>
            <a:r>
              <a:rPr lang="en-US" dirty="0"/>
              <a:t>UDP Creation, validation creation</a:t>
            </a:r>
          </a:p>
        </p:txBody>
      </p:sp>
      <p:pic>
        <p:nvPicPr>
          <p:cNvPr id="5" name="Picture 4">
            <a:extLst>
              <a:ext uri="{FF2B5EF4-FFF2-40B4-BE49-F238E27FC236}">
                <a16:creationId xmlns:a16="http://schemas.microsoft.com/office/drawing/2014/main" id="{7D76F441-F97F-BD68-C1F0-22C3DD2604C6}"/>
              </a:ext>
            </a:extLst>
          </p:cNvPr>
          <p:cNvPicPr>
            <a:picLocks noChangeAspect="1"/>
          </p:cNvPicPr>
          <p:nvPr/>
        </p:nvPicPr>
        <p:blipFill>
          <a:blip r:embed="rId5"/>
          <a:stretch>
            <a:fillRect/>
          </a:stretch>
        </p:blipFill>
        <p:spPr>
          <a:xfrm>
            <a:off x="388342" y="1924260"/>
            <a:ext cx="5211777" cy="3736267"/>
          </a:xfrm>
          <a:prstGeom prst="rect">
            <a:avLst/>
          </a:prstGeom>
        </p:spPr>
      </p:pic>
      <p:pic>
        <p:nvPicPr>
          <p:cNvPr id="7" name="Picture 6">
            <a:extLst>
              <a:ext uri="{FF2B5EF4-FFF2-40B4-BE49-F238E27FC236}">
                <a16:creationId xmlns:a16="http://schemas.microsoft.com/office/drawing/2014/main" id="{30398B41-CE15-835E-A071-B00AB1D3D7EB}"/>
              </a:ext>
            </a:extLst>
          </p:cNvPr>
          <p:cNvPicPr>
            <a:picLocks noChangeAspect="1"/>
          </p:cNvPicPr>
          <p:nvPr/>
        </p:nvPicPr>
        <p:blipFill>
          <a:blip r:embed="rId6"/>
          <a:stretch>
            <a:fillRect/>
          </a:stretch>
        </p:blipFill>
        <p:spPr>
          <a:xfrm>
            <a:off x="5889761" y="2076254"/>
            <a:ext cx="5913897" cy="3480483"/>
          </a:xfrm>
          <a:prstGeom prst="rect">
            <a:avLst/>
          </a:prstGeom>
        </p:spPr>
      </p:pic>
      <p:pic>
        <p:nvPicPr>
          <p:cNvPr id="3" name="Recorded Sound">
            <a:hlinkClick r:id="" action="ppaction://media"/>
            <a:extLst>
              <a:ext uri="{FF2B5EF4-FFF2-40B4-BE49-F238E27FC236}">
                <a16:creationId xmlns:a16="http://schemas.microsoft.com/office/drawing/2014/main" id="{1451FE20-7CC3-EDAF-429A-D4650AC8A3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01208" y="5924550"/>
            <a:ext cx="609600" cy="609600"/>
          </a:xfrm>
          <a:prstGeom prst="rect">
            <a:avLst/>
          </a:prstGeom>
        </p:spPr>
      </p:pic>
    </p:spTree>
    <p:extLst>
      <p:ext uri="{BB962C8B-B14F-4D97-AF65-F5344CB8AC3E}">
        <p14:creationId xmlns:p14="http://schemas.microsoft.com/office/powerpoint/2010/main" val="8810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E89-1627-3E0E-6413-DF6A374EA3A3}"/>
              </a:ext>
            </a:extLst>
          </p:cNvPr>
          <p:cNvSpPr>
            <a:spLocks noGrp="1"/>
          </p:cNvSpPr>
          <p:nvPr>
            <p:ph type="title"/>
          </p:nvPr>
        </p:nvSpPr>
        <p:spPr/>
        <p:txBody>
          <a:bodyPr/>
          <a:lstStyle/>
          <a:p>
            <a:r>
              <a:rPr lang="en-US" dirty="0"/>
              <a:t>Applying UDP to Validations</a:t>
            </a:r>
          </a:p>
        </p:txBody>
      </p:sp>
      <p:pic>
        <p:nvPicPr>
          <p:cNvPr id="5" name="Picture 4">
            <a:extLst>
              <a:ext uri="{FF2B5EF4-FFF2-40B4-BE49-F238E27FC236}">
                <a16:creationId xmlns:a16="http://schemas.microsoft.com/office/drawing/2014/main" id="{BC424950-E18B-CC3E-AF6B-7DB67FCBCD31}"/>
              </a:ext>
            </a:extLst>
          </p:cNvPr>
          <p:cNvPicPr>
            <a:picLocks noChangeAspect="1"/>
          </p:cNvPicPr>
          <p:nvPr/>
        </p:nvPicPr>
        <p:blipFill>
          <a:blip r:embed="rId5"/>
          <a:stretch>
            <a:fillRect/>
          </a:stretch>
        </p:blipFill>
        <p:spPr>
          <a:xfrm>
            <a:off x="928544" y="1890876"/>
            <a:ext cx="4315427" cy="4448796"/>
          </a:xfrm>
          <a:prstGeom prst="rect">
            <a:avLst/>
          </a:prstGeom>
        </p:spPr>
      </p:pic>
      <p:pic>
        <p:nvPicPr>
          <p:cNvPr id="9" name="Picture 8">
            <a:extLst>
              <a:ext uri="{FF2B5EF4-FFF2-40B4-BE49-F238E27FC236}">
                <a16:creationId xmlns:a16="http://schemas.microsoft.com/office/drawing/2014/main" id="{14E291D8-9460-6455-E175-8FF8CC0AF4C8}"/>
              </a:ext>
            </a:extLst>
          </p:cNvPr>
          <p:cNvPicPr>
            <a:picLocks noChangeAspect="1"/>
          </p:cNvPicPr>
          <p:nvPr/>
        </p:nvPicPr>
        <p:blipFill>
          <a:blip r:embed="rId6"/>
          <a:stretch>
            <a:fillRect/>
          </a:stretch>
        </p:blipFill>
        <p:spPr>
          <a:xfrm>
            <a:off x="6716395" y="1890876"/>
            <a:ext cx="4305901" cy="4534533"/>
          </a:xfrm>
          <a:prstGeom prst="rect">
            <a:avLst/>
          </a:prstGeom>
        </p:spPr>
      </p:pic>
      <p:pic>
        <p:nvPicPr>
          <p:cNvPr id="3" name="Recorded Sound">
            <a:hlinkClick r:id="" action="ppaction://media"/>
            <a:extLst>
              <a:ext uri="{FF2B5EF4-FFF2-40B4-BE49-F238E27FC236}">
                <a16:creationId xmlns:a16="http://schemas.microsoft.com/office/drawing/2014/main" id="{619D6629-4BE4-3BCD-3015-DE00C38FBF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06008" y="5851044"/>
            <a:ext cx="609600" cy="609600"/>
          </a:xfrm>
          <a:prstGeom prst="rect">
            <a:avLst/>
          </a:prstGeom>
        </p:spPr>
      </p:pic>
    </p:spTree>
    <p:extLst>
      <p:ext uri="{BB962C8B-B14F-4D97-AF65-F5344CB8AC3E}">
        <p14:creationId xmlns:p14="http://schemas.microsoft.com/office/powerpoint/2010/main" val="22221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1F34-989F-8457-1E97-AD744FD9D7C6}"/>
              </a:ext>
            </a:extLst>
          </p:cNvPr>
          <p:cNvSpPr>
            <a:spLocks noGrp="1"/>
          </p:cNvSpPr>
          <p:nvPr>
            <p:ph type="title"/>
          </p:nvPr>
        </p:nvSpPr>
        <p:spPr/>
        <p:txBody>
          <a:bodyPr/>
          <a:lstStyle/>
          <a:p>
            <a:r>
              <a:rPr lang="en-US" dirty="0"/>
              <a:t>Complete Compare</a:t>
            </a:r>
          </a:p>
        </p:txBody>
      </p:sp>
      <p:pic>
        <p:nvPicPr>
          <p:cNvPr id="7" name="2023-11-11 17-21-59">
            <a:hlinkClick r:id="" action="ppaction://media"/>
            <a:extLst>
              <a:ext uri="{FF2B5EF4-FFF2-40B4-BE49-F238E27FC236}">
                <a16:creationId xmlns:a16="http://schemas.microsoft.com/office/drawing/2014/main" id="{B0AF36AB-E1DD-6BCD-44F8-2AADBB87D5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66231" y="2293938"/>
            <a:ext cx="6459537" cy="3633787"/>
          </a:xfrm>
        </p:spPr>
      </p:pic>
    </p:spTree>
    <p:extLst>
      <p:ext uri="{BB962C8B-B14F-4D97-AF65-F5344CB8AC3E}">
        <p14:creationId xmlns:p14="http://schemas.microsoft.com/office/powerpoint/2010/main" val="1051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2424">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AD17-F24C-43EE-EA1D-87DE41E0ABFD}"/>
              </a:ext>
            </a:extLst>
          </p:cNvPr>
          <p:cNvSpPr>
            <a:spLocks noGrp="1"/>
          </p:cNvSpPr>
          <p:nvPr>
            <p:ph type="title"/>
          </p:nvPr>
        </p:nvSpPr>
        <p:spPr/>
        <p:txBody>
          <a:bodyPr/>
          <a:lstStyle/>
          <a:p>
            <a:r>
              <a:rPr lang="en-US" dirty="0"/>
              <a:t>Generating reports(Table, UDP)</a:t>
            </a:r>
          </a:p>
        </p:txBody>
      </p:sp>
      <p:pic>
        <p:nvPicPr>
          <p:cNvPr id="8" name="Picture 7">
            <a:extLst>
              <a:ext uri="{FF2B5EF4-FFF2-40B4-BE49-F238E27FC236}">
                <a16:creationId xmlns:a16="http://schemas.microsoft.com/office/drawing/2014/main" id="{70F5A698-1023-AFFD-9744-98068C7602DF}"/>
              </a:ext>
            </a:extLst>
          </p:cNvPr>
          <p:cNvPicPr>
            <a:picLocks noChangeAspect="1"/>
          </p:cNvPicPr>
          <p:nvPr/>
        </p:nvPicPr>
        <p:blipFill>
          <a:blip r:embed="rId5"/>
          <a:stretch>
            <a:fillRect/>
          </a:stretch>
        </p:blipFill>
        <p:spPr>
          <a:xfrm>
            <a:off x="1914526" y="2032538"/>
            <a:ext cx="7904662" cy="4461909"/>
          </a:xfrm>
          <a:prstGeom prst="rect">
            <a:avLst/>
          </a:prstGeom>
        </p:spPr>
      </p:pic>
      <p:sp>
        <p:nvSpPr>
          <p:cNvPr id="9" name="Rectangle 8">
            <a:extLst>
              <a:ext uri="{FF2B5EF4-FFF2-40B4-BE49-F238E27FC236}">
                <a16:creationId xmlns:a16="http://schemas.microsoft.com/office/drawing/2014/main" id="{B772DFF4-729D-C1EE-6B7C-5BA45FA3E4B1}"/>
              </a:ext>
            </a:extLst>
          </p:cNvPr>
          <p:cNvSpPr/>
          <p:nvPr/>
        </p:nvSpPr>
        <p:spPr>
          <a:xfrm>
            <a:off x="2743200" y="2676525"/>
            <a:ext cx="7075988" cy="190500"/>
          </a:xfrm>
          <a:prstGeom prst="rect">
            <a:avLst/>
          </a:prstGeom>
          <a:solidFill>
            <a:srgbClr val="A629E7">
              <a:alpha val="1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629E7"/>
              </a:solidFill>
            </a:endParaRPr>
          </a:p>
        </p:txBody>
      </p:sp>
      <p:pic>
        <p:nvPicPr>
          <p:cNvPr id="3" name="Recorded Sound">
            <a:hlinkClick r:id="" action="ppaction://media"/>
            <a:extLst>
              <a:ext uri="{FF2B5EF4-FFF2-40B4-BE49-F238E27FC236}">
                <a16:creationId xmlns:a16="http://schemas.microsoft.com/office/drawing/2014/main" id="{D2A98AC6-2DEA-3954-523A-6E7BB16916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1208" y="5629275"/>
            <a:ext cx="609600" cy="609600"/>
          </a:xfrm>
          <a:prstGeom prst="rect">
            <a:avLst/>
          </a:prstGeom>
        </p:spPr>
      </p:pic>
    </p:spTree>
    <p:extLst>
      <p:ext uri="{BB962C8B-B14F-4D97-AF65-F5344CB8AC3E}">
        <p14:creationId xmlns:p14="http://schemas.microsoft.com/office/powerpoint/2010/main" val="28970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3538-03C4-3E24-DA3D-B19E54FDFB6D}"/>
              </a:ext>
            </a:extLst>
          </p:cNvPr>
          <p:cNvSpPr>
            <a:spLocks noGrp="1"/>
          </p:cNvSpPr>
          <p:nvPr>
            <p:ph type="title"/>
          </p:nvPr>
        </p:nvSpPr>
        <p:spPr/>
        <p:txBody>
          <a:bodyPr/>
          <a:lstStyle/>
          <a:p>
            <a:r>
              <a:rPr lang="en-US" dirty="0"/>
              <a:t>Generating reports(Default Value)</a:t>
            </a:r>
          </a:p>
        </p:txBody>
      </p:sp>
      <p:pic>
        <p:nvPicPr>
          <p:cNvPr id="7" name="Picture 6">
            <a:extLst>
              <a:ext uri="{FF2B5EF4-FFF2-40B4-BE49-F238E27FC236}">
                <a16:creationId xmlns:a16="http://schemas.microsoft.com/office/drawing/2014/main" id="{81D23E4E-B47C-FC52-4BBB-F3E6B5D8F71B}"/>
              </a:ext>
            </a:extLst>
          </p:cNvPr>
          <p:cNvPicPr>
            <a:picLocks noChangeAspect="1"/>
          </p:cNvPicPr>
          <p:nvPr/>
        </p:nvPicPr>
        <p:blipFill>
          <a:blip r:embed="rId5"/>
          <a:stretch>
            <a:fillRect/>
          </a:stretch>
        </p:blipFill>
        <p:spPr>
          <a:xfrm>
            <a:off x="2462295" y="2209636"/>
            <a:ext cx="6278059" cy="3946208"/>
          </a:xfrm>
          <a:prstGeom prst="rect">
            <a:avLst/>
          </a:prstGeom>
        </p:spPr>
      </p:pic>
      <p:sp>
        <p:nvSpPr>
          <p:cNvPr id="8" name="Rectangle 7">
            <a:extLst>
              <a:ext uri="{FF2B5EF4-FFF2-40B4-BE49-F238E27FC236}">
                <a16:creationId xmlns:a16="http://schemas.microsoft.com/office/drawing/2014/main" id="{29209BE4-8C3E-ECF2-7F8D-788FDA42F5E6}"/>
              </a:ext>
            </a:extLst>
          </p:cNvPr>
          <p:cNvSpPr/>
          <p:nvPr/>
        </p:nvSpPr>
        <p:spPr>
          <a:xfrm>
            <a:off x="3743325" y="3238500"/>
            <a:ext cx="1457325" cy="123825"/>
          </a:xfrm>
          <a:prstGeom prst="rect">
            <a:avLst/>
          </a:prstGeom>
          <a:solidFill>
            <a:srgbClr val="A629E7">
              <a:alpha val="1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629E7"/>
              </a:solidFill>
            </a:endParaRPr>
          </a:p>
        </p:txBody>
      </p:sp>
      <p:pic>
        <p:nvPicPr>
          <p:cNvPr id="3" name="Recorded Sound">
            <a:hlinkClick r:id="" action="ppaction://media"/>
            <a:extLst>
              <a:ext uri="{FF2B5EF4-FFF2-40B4-BE49-F238E27FC236}">
                <a16:creationId xmlns:a16="http://schemas.microsoft.com/office/drawing/2014/main" id="{3D3D0EE0-0BE6-B88D-9D07-3F08F1D1AC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6008" y="5851044"/>
            <a:ext cx="609600" cy="609600"/>
          </a:xfrm>
          <a:prstGeom prst="rect">
            <a:avLst/>
          </a:prstGeom>
        </p:spPr>
      </p:pic>
    </p:spTree>
    <p:extLst>
      <p:ext uri="{BB962C8B-B14F-4D97-AF65-F5344CB8AC3E}">
        <p14:creationId xmlns:p14="http://schemas.microsoft.com/office/powerpoint/2010/main" val="265616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6329-B905-340C-6F8D-8FAF096F8CF9}"/>
              </a:ext>
            </a:extLst>
          </p:cNvPr>
          <p:cNvSpPr>
            <a:spLocks noGrp="1"/>
          </p:cNvSpPr>
          <p:nvPr>
            <p:ph type="title"/>
          </p:nvPr>
        </p:nvSpPr>
        <p:spPr/>
        <p:txBody>
          <a:bodyPr/>
          <a:lstStyle/>
          <a:p>
            <a:r>
              <a:rPr lang="en-US" dirty="0"/>
              <a:t>Generating reports(Validation Rules)</a:t>
            </a:r>
          </a:p>
        </p:txBody>
      </p:sp>
      <p:pic>
        <p:nvPicPr>
          <p:cNvPr id="13" name="Picture 12">
            <a:extLst>
              <a:ext uri="{FF2B5EF4-FFF2-40B4-BE49-F238E27FC236}">
                <a16:creationId xmlns:a16="http://schemas.microsoft.com/office/drawing/2014/main" id="{E76D752F-2746-C696-3AE1-AAD7FE53F99A}"/>
              </a:ext>
            </a:extLst>
          </p:cNvPr>
          <p:cNvPicPr>
            <a:picLocks noChangeAspect="1"/>
          </p:cNvPicPr>
          <p:nvPr/>
        </p:nvPicPr>
        <p:blipFill>
          <a:blip r:embed="rId5"/>
          <a:stretch>
            <a:fillRect/>
          </a:stretch>
        </p:blipFill>
        <p:spPr>
          <a:xfrm>
            <a:off x="2538088" y="1890876"/>
            <a:ext cx="7115823" cy="4471133"/>
          </a:xfrm>
          <a:prstGeom prst="rect">
            <a:avLst/>
          </a:prstGeom>
        </p:spPr>
      </p:pic>
      <p:pic>
        <p:nvPicPr>
          <p:cNvPr id="3" name="Recorded Sound">
            <a:hlinkClick r:id="" action="ppaction://media"/>
            <a:extLst>
              <a:ext uri="{FF2B5EF4-FFF2-40B4-BE49-F238E27FC236}">
                <a16:creationId xmlns:a16="http://schemas.microsoft.com/office/drawing/2014/main" id="{2208D427-CA2B-9278-92A6-7ADB7A8B7D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6007" y="5943600"/>
            <a:ext cx="609600" cy="609600"/>
          </a:xfrm>
          <a:prstGeom prst="rect">
            <a:avLst/>
          </a:prstGeom>
        </p:spPr>
      </p:pic>
    </p:spTree>
    <p:extLst>
      <p:ext uri="{BB962C8B-B14F-4D97-AF65-F5344CB8AC3E}">
        <p14:creationId xmlns:p14="http://schemas.microsoft.com/office/powerpoint/2010/main" val="27340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F15B-45D3-BEA3-CB5B-A643840CF57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416C04-AA48-7D0B-0531-4900F542AA75}"/>
              </a:ext>
            </a:extLst>
          </p:cNvPr>
          <p:cNvSpPr>
            <a:spLocks noGrp="1"/>
          </p:cNvSpPr>
          <p:nvPr>
            <p:ph idx="1"/>
          </p:nvPr>
        </p:nvSpPr>
        <p:spPr/>
        <p:txBody>
          <a:bodyPr/>
          <a:lstStyle/>
          <a:p>
            <a:r>
              <a:rPr lang="en-US" dirty="0"/>
              <a:t>These tools exist for us to utilize, facilitating improved teamwork and communication. They also streamline the database development process, enabling teams to systematically collaborate on a model.</a:t>
            </a:r>
          </a:p>
        </p:txBody>
      </p:sp>
      <p:pic>
        <p:nvPicPr>
          <p:cNvPr id="4" name="Recorded Sound">
            <a:hlinkClick r:id="" action="ppaction://media"/>
            <a:extLst>
              <a:ext uri="{FF2B5EF4-FFF2-40B4-BE49-F238E27FC236}">
                <a16:creationId xmlns:a16="http://schemas.microsoft.com/office/drawing/2014/main" id="{3BA2D5A0-7929-54B8-8DE4-9456B291B0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2350" y="5975350"/>
            <a:ext cx="609600" cy="609600"/>
          </a:xfrm>
          <a:prstGeom prst="rect">
            <a:avLst/>
          </a:prstGeom>
        </p:spPr>
      </p:pic>
    </p:spTree>
    <p:extLst>
      <p:ext uri="{BB962C8B-B14F-4D97-AF65-F5344CB8AC3E}">
        <p14:creationId xmlns:p14="http://schemas.microsoft.com/office/powerpoint/2010/main" val="6699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139</TotalTime>
  <Words>366</Words>
  <Application>Microsoft Office PowerPoint</Application>
  <PresentationFormat>Widescreen</PresentationFormat>
  <Paragraphs>23</Paragraphs>
  <Slides>8</Slides>
  <Notes>7</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Franklin Gothic Book</vt:lpstr>
      <vt:lpstr>Franklin Gothic Demi</vt:lpstr>
      <vt:lpstr>Gill Sans MT</vt:lpstr>
      <vt:lpstr>Wingdings 2</vt:lpstr>
      <vt:lpstr>DividendVTI</vt:lpstr>
      <vt:lpstr>UDP, Complete compare, and Generating Reports</vt:lpstr>
      <vt:lpstr>UDP Creation, validation creation</vt:lpstr>
      <vt:lpstr>Applying UDP to Validations</vt:lpstr>
      <vt:lpstr>Complete Compare</vt:lpstr>
      <vt:lpstr>Generating reports(Table, UDP)</vt:lpstr>
      <vt:lpstr>Generating reports(Default Value)</vt:lpstr>
      <vt:lpstr>Generating reports(Validation Rules)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UDP, Complete compare, and Generating Reports</dc:title>
  <dc:creator>chuan chen</dc:creator>
  <cp:lastModifiedBy>chuan chen</cp:lastModifiedBy>
  <cp:revision>9</cp:revision>
  <dcterms:created xsi:type="dcterms:W3CDTF">2023-11-11T20:57:43Z</dcterms:created>
  <dcterms:modified xsi:type="dcterms:W3CDTF">2023-11-11T23:42:49Z</dcterms:modified>
</cp:coreProperties>
</file>